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344" r:id="rId4"/>
    <p:sldId id="346" r:id="rId5"/>
    <p:sldId id="348" r:id="rId6"/>
    <p:sldId id="367" r:id="rId7"/>
    <p:sldId id="365" r:id="rId8"/>
    <p:sldId id="368" r:id="rId9"/>
    <p:sldId id="373" r:id="rId10"/>
    <p:sldId id="369" r:id="rId11"/>
    <p:sldId id="370" r:id="rId12"/>
    <p:sldId id="371" r:id="rId13"/>
    <p:sldId id="372" r:id="rId14"/>
    <p:sldId id="340" r:id="rId15"/>
    <p:sldId id="343"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Ubuntu" panose="020B0604020202020204" charset="0"/>
      <p:regular r:id="rId23"/>
      <p:bold r:id="rId24"/>
      <p:italic r:id="rId25"/>
      <p:boldItalic r:id="rId26"/>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9" autoAdjust="0"/>
    <p:restoredTop sz="94660"/>
  </p:normalViewPr>
  <p:slideViewPr>
    <p:cSldViewPr snapToGrid="0">
      <p:cViewPr varScale="1">
        <p:scale>
          <a:sx n="72" d="100"/>
          <a:sy n="72" d="100"/>
        </p:scale>
        <p:origin x="6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406"/>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199745" y="4586938"/>
            <a:ext cx="6891131"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Definición y alcance del proyecto</a:t>
            </a:r>
            <a:endParaRPr lang="es-CO" sz="3600" b="1" dirty="0">
              <a:solidFill>
                <a:srgbClr val="FF0062"/>
              </a:solidFill>
              <a:latin typeface="Ubuntu" panose="020B0504030602030204" pitchFamily="34" charset="0"/>
            </a:endParaRP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Crear el documento “Sprint Backlog”, Sprint 1</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444616" y="1895912"/>
            <a:ext cx="10603684" cy="646331"/>
          </a:xfrm>
          <a:prstGeom prst="rect">
            <a:avLst/>
          </a:prstGeom>
          <a:noFill/>
        </p:spPr>
        <p:txBody>
          <a:bodyPr wrap="square" rtlCol="0">
            <a:spAutoFit/>
          </a:bodyPr>
          <a:lstStyle/>
          <a:p>
            <a:pPr algn="just"/>
            <a:endParaRPr lang="es-MX" sz="3600" b="1" dirty="0">
              <a:solidFill>
                <a:schemeClr val="accent1">
                  <a:lumMod val="75000"/>
                </a:schemeClr>
              </a:solidFill>
              <a:latin typeface="Ubuntu" panose="020B0504030602030204" pitchFamily="34" charset="0"/>
            </a:endParaRPr>
          </a:p>
        </p:txBody>
      </p:sp>
      <p:pic>
        <p:nvPicPr>
          <p:cNvPr id="2" name="Imagen 1">
            <a:extLst>
              <a:ext uri="{FF2B5EF4-FFF2-40B4-BE49-F238E27FC236}">
                <a16:creationId xmlns:a16="http://schemas.microsoft.com/office/drawing/2014/main" id="{F7613DCB-E00E-461A-846A-D581809A88F1}"/>
              </a:ext>
            </a:extLst>
          </p:cNvPr>
          <p:cNvPicPr>
            <a:picLocks noChangeAspect="1"/>
          </p:cNvPicPr>
          <p:nvPr/>
        </p:nvPicPr>
        <p:blipFill>
          <a:blip r:embed="rId3"/>
          <a:stretch>
            <a:fillRect/>
          </a:stretch>
        </p:blipFill>
        <p:spPr>
          <a:xfrm>
            <a:off x="765840" y="1697415"/>
            <a:ext cx="10282460" cy="2693844"/>
          </a:xfrm>
          <a:prstGeom prst="rect">
            <a:avLst/>
          </a:prstGeom>
        </p:spPr>
      </p:pic>
    </p:spTree>
    <p:extLst>
      <p:ext uri="{BB962C8B-B14F-4D97-AF65-F5344CB8AC3E}">
        <p14:creationId xmlns:p14="http://schemas.microsoft.com/office/powerpoint/2010/main" val="93001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Crear el documento “Sprint Backlog” Sprint 2</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444616" y="1895912"/>
            <a:ext cx="10603684" cy="646331"/>
          </a:xfrm>
          <a:prstGeom prst="rect">
            <a:avLst/>
          </a:prstGeom>
          <a:noFill/>
        </p:spPr>
        <p:txBody>
          <a:bodyPr wrap="square" rtlCol="0">
            <a:spAutoFit/>
          </a:bodyPr>
          <a:lstStyle/>
          <a:p>
            <a:pPr algn="just"/>
            <a:endParaRPr lang="es-MX" sz="3600" b="1" dirty="0">
              <a:solidFill>
                <a:schemeClr val="accent1">
                  <a:lumMod val="75000"/>
                </a:schemeClr>
              </a:solidFill>
              <a:latin typeface="Ubuntu" panose="020B0504030602030204" pitchFamily="34" charset="0"/>
            </a:endParaRPr>
          </a:p>
        </p:txBody>
      </p:sp>
      <p:pic>
        <p:nvPicPr>
          <p:cNvPr id="6" name="Imagen 5">
            <a:extLst>
              <a:ext uri="{FF2B5EF4-FFF2-40B4-BE49-F238E27FC236}">
                <a16:creationId xmlns:a16="http://schemas.microsoft.com/office/drawing/2014/main" id="{DF5E8F69-E442-4697-A193-586D193F41DF}"/>
              </a:ext>
            </a:extLst>
          </p:cNvPr>
          <p:cNvPicPr>
            <a:picLocks noChangeAspect="1"/>
          </p:cNvPicPr>
          <p:nvPr/>
        </p:nvPicPr>
        <p:blipFill>
          <a:blip r:embed="rId3"/>
          <a:stretch>
            <a:fillRect/>
          </a:stretch>
        </p:blipFill>
        <p:spPr>
          <a:xfrm>
            <a:off x="1546958" y="1973686"/>
            <a:ext cx="9501342" cy="2055478"/>
          </a:xfrm>
          <a:prstGeom prst="rect">
            <a:avLst/>
          </a:prstGeom>
        </p:spPr>
      </p:pic>
    </p:spTree>
    <p:extLst>
      <p:ext uri="{BB962C8B-B14F-4D97-AF65-F5344CB8AC3E}">
        <p14:creationId xmlns:p14="http://schemas.microsoft.com/office/powerpoint/2010/main" val="333657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Crear el documento “Sprint Backlog” Sprint 2</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444616" y="1895912"/>
            <a:ext cx="10603684" cy="646331"/>
          </a:xfrm>
          <a:prstGeom prst="rect">
            <a:avLst/>
          </a:prstGeom>
          <a:noFill/>
        </p:spPr>
        <p:txBody>
          <a:bodyPr wrap="square" rtlCol="0">
            <a:spAutoFit/>
          </a:bodyPr>
          <a:lstStyle/>
          <a:p>
            <a:pPr algn="just"/>
            <a:endParaRPr lang="es-MX" sz="3600" b="1" dirty="0">
              <a:solidFill>
                <a:schemeClr val="accent1">
                  <a:lumMod val="75000"/>
                </a:schemeClr>
              </a:solidFill>
              <a:latin typeface="Ubuntu" panose="020B0504030602030204" pitchFamily="34" charset="0"/>
            </a:endParaRPr>
          </a:p>
        </p:txBody>
      </p:sp>
      <p:pic>
        <p:nvPicPr>
          <p:cNvPr id="6" name="Imagen 5">
            <a:extLst>
              <a:ext uri="{FF2B5EF4-FFF2-40B4-BE49-F238E27FC236}">
                <a16:creationId xmlns:a16="http://schemas.microsoft.com/office/drawing/2014/main" id="{DF5E8F69-E442-4697-A193-586D193F41DF}"/>
              </a:ext>
            </a:extLst>
          </p:cNvPr>
          <p:cNvPicPr>
            <a:picLocks noChangeAspect="1"/>
          </p:cNvPicPr>
          <p:nvPr/>
        </p:nvPicPr>
        <p:blipFill>
          <a:blip r:embed="rId3"/>
          <a:stretch>
            <a:fillRect/>
          </a:stretch>
        </p:blipFill>
        <p:spPr>
          <a:xfrm>
            <a:off x="1546958" y="1973686"/>
            <a:ext cx="9501342" cy="2055478"/>
          </a:xfrm>
          <a:prstGeom prst="rect">
            <a:avLst/>
          </a:prstGeom>
        </p:spPr>
      </p:pic>
    </p:spTree>
    <p:extLst>
      <p:ext uri="{BB962C8B-B14F-4D97-AF65-F5344CB8AC3E}">
        <p14:creationId xmlns:p14="http://schemas.microsoft.com/office/powerpoint/2010/main" val="255920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2989278" y="156327"/>
            <a:ext cx="8830810" cy="1200329"/>
          </a:xfrm>
          <a:prstGeom prst="rect">
            <a:avLst/>
          </a:prstGeom>
          <a:noFill/>
        </p:spPr>
        <p:txBody>
          <a:bodyPr wrap="square" rtlCol="0">
            <a:spAutoFit/>
          </a:bodyPr>
          <a:lstStyle/>
          <a:p>
            <a:pPr lvl="1"/>
            <a:r>
              <a:rPr lang="es-ES" sz="3600" b="1" dirty="0">
                <a:solidFill>
                  <a:srgbClr val="FF0062"/>
                </a:solidFill>
                <a:latin typeface="Ubuntu" panose="020B0504030602030204" pitchFamily="34" charset="0"/>
              </a:rPr>
              <a:t>Crear tablero de control (</a:t>
            </a:r>
            <a:r>
              <a:rPr lang="es-ES" sz="3600" b="1" dirty="0" err="1">
                <a:solidFill>
                  <a:srgbClr val="FF0062"/>
                </a:solidFill>
                <a:latin typeface="Ubuntu" panose="020B0504030602030204" pitchFamily="34" charset="0"/>
              </a:rPr>
              <a:t>trello</a:t>
            </a:r>
            <a:r>
              <a:rPr lang="es-ES" sz="3600" b="1" dirty="0">
                <a:solidFill>
                  <a:srgbClr val="FF0062"/>
                </a:solidFill>
                <a:latin typeface="Ubuntu" panose="020B0504030602030204" pitchFamily="34" charset="0"/>
              </a:rPr>
              <a:t>, </a:t>
            </a:r>
            <a:r>
              <a:rPr lang="es-ES" sz="3600" b="1" dirty="0" err="1">
                <a:solidFill>
                  <a:srgbClr val="FF0062"/>
                </a:solidFill>
                <a:latin typeface="Ubuntu" panose="020B0504030602030204" pitchFamily="34" charset="0"/>
              </a:rPr>
              <a:t>notion</a:t>
            </a:r>
            <a:r>
              <a:rPr lang="es-ES" sz="3600" b="1" dirty="0">
                <a:solidFill>
                  <a:srgbClr val="FF0062"/>
                </a:solidFill>
                <a:latin typeface="Ubuntu" panose="020B0504030602030204" pitchFamily="34" charset="0"/>
              </a:rPr>
              <a:t>, </a:t>
            </a:r>
            <a:r>
              <a:rPr lang="es-ES" sz="3600" b="1" dirty="0" err="1">
                <a:solidFill>
                  <a:srgbClr val="FF0062"/>
                </a:solidFill>
                <a:latin typeface="Ubuntu" panose="020B0504030602030204" pitchFamily="34" charset="0"/>
              </a:rPr>
              <a:t>meistertask</a:t>
            </a:r>
            <a:r>
              <a:rPr lang="es-ES" sz="3600" b="1" dirty="0">
                <a:solidFill>
                  <a:srgbClr val="FF0062"/>
                </a:solidFill>
                <a:latin typeface="Ubuntu" panose="020B0504030602030204" pitchFamily="34" charset="0"/>
              </a:rPr>
              <a:t>, </a:t>
            </a:r>
            <a:r>
              <a:rPr lang="es-ES" sz="3600" b="1" dirty="0" err="1">
                <a:solidFill>
                  <a:srgbClr val="FF0062"/>
                </a:solidFill>
                <a:latin typeface="Ubuntu" panose="020B0504030602030204" pitchFamily="34" charset="0"/>
              </a:rPr>
              <a:t>etc</a:t>
            </a:r>
            <a:r>
              <a:rPr lang="es-ES" sz="3600" b="1" dirty="0">
                <a:solidFill>
                  <a:srgbClr val="FF0062"/>
                </a:solidFill>
                <a:latin typeface="Ubuntu" panose="020B0504030602030204" pitchFamily="34" charset="0"/>
              </a:rPr>
              <a:t>)</a:t>
            </a:r>
            <a:endParaRPr lang="es-CO" sz="3600" b="1" dirty="0">
              <a:solidFill>
                <a:srgbClr val="FF0062"/>
              </a:solidFill>
              <a:latin typeface="Ubuntu" panose="020B0504030602030204" pitchFamily="34" charset="0"/>
            </a:endParaRPr>
          </a:p>
        </p:txBody>
      </p:sp>
      <p:pic>
        <p:nvPicPr>
          <p:cNvPr id="6" name="Imagen 5">
            <a:extLst>
              <a:ext uri="{FF2B5EF4-FFF2-40B4-BE49-F238E27FC236}">
                <a16:creationId xmlns:a16="http://schemas.microsoft.com/office/drawing/2014/main" id="{E3AB2540-D2B9-4C4B-B950-CA1D68FBE2F5}"/>
              </a:ext>
            </a:extLst>
          </p:cNvPr>
          <p:cNvPicPr>
            <a:picLocks noChangeAspect="1"/>
          </p:cNvPicPr>
          <p:nvPr/>
        </p:nvPicPr>
        <p:blipFill>
          <a:blip r:embed="rId3"/>
          <a:stretch>
            <a:fillRect/>
          </a:stretch>
        </p:blipFill>
        <p:spPr>
          <a:xfrm>
            <a:off x="1011267" y="2066980"/>
            <a:ext cx="9934575" cy="3638550"/>
          </a:xfrm>
          <a:prstGeom prst="rect">
            <a:avLst/>
          </a:prstGeom>
        </p:spPr>
      </p:pic>
    </p:spTree>
    <p:extLst>
      <p:ext uri="{BB962C8B-B14F-4D97-AF65-F5344CB8AC3E}">
        <p14:creationId xmlns:p14="http://schemas.microsoft.com/office/powerpoint/2010/main" val="146195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5"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635230" y="351981"/>
            <a:ext cx="6891131"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Ciclo de vida del Software</a:t>
            </a:r>
            <a:endParaRPr lang="es-CO" sz="3600" b="1" dirty="0">
              <a:solidFill>
                <a:srgbClr val="FF0062"/>
              </a:solidFill>
              <a:latin typeface="Ubuntu" panose="020B0504030602030204" pitchFamily="34" charset="0"/>
            </a:endParaRPr>
          </a:p>
        </p:txBody>
      </p:sp>
      <p:sp>
        <p:nvSpPr>
          <p:cNvPr id="7" name="Rectángulo 6">
            <a:extLst>
              <a:ext uri="{FF2B5EF4-FFF2-40B4-BE49-F238E27FC236}">
                <a16:creationId xmlns:a16="http://schemas.microsoft.com/office/drawing/2014/main" id="{90BC7005-1CAE-4809-938E-644D47403C44}"/>
              </a:ext>
            </a:extLst>
          </p:cNvPr>
          <p:cNvSpPr/>
          <p:nvPr/>
        </p:nvSpPr>
        <p:spPr>
          <a:xfrm>
            <a:off x="360726" y="2399252"/>
            <a:ext cx="1753299" cy="1602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Análisis</a:t>
            </a:r>
            <a:endParaRPr lang="es-CO" dirty="0"/>
          </a:p>
        </p:txBody>
      </p:sp>
      <p:sp>
        <p:nvSpPr>
          <p:cNvPr id="11" name="Rectángulo 10">
            <a:extLst>
              <a:ext uri="{FF2B5EF4-FFF2-40B4-BE49-F238E27FC236}">
                <a16:creationId xmlns:a16="http://schemas.microsoft.com/office/drawing/2014/main" id="{84BF2A82-A0AA-43D6-BF42-1CE00BE9CDBF}"/>
              </a:ext>
            </a:extLst>
          </p:cNvPr>
          <p:cNvSpPr/>
          <p:nvPr/>
        </p:nvSpPr>
        <p:spPr>
          <a:xfrm>
            <a:off x="2638335" y="2397163"/>
            <a:ext cx="1753299" cy="16022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Diseño</a:t>
            </a:r>
            <a:endParaRPr lang="es-CO" dirty="0"/>
          </a:p>
        </p:txBody>
      </p:sp>
      <p:sp>
        <p:nvSpPr>
          <p:cNvPr id="12" name="Rectángulo 11">
            <a:extLst>
              <a:ext uri="{FF2B5EF4-FFF2-40B4-BE49-F238E27FC236}">
                <a16:creationId xmlns:a16="http://schemas.microsoft.com/office/drawing/2014/main" id="{03A20A1E-53DA-4CAF-AD0A-AB156AAEE317}"/>
              </a:ext>
            </a:extLst>
          </p:cNvPr>
          <p:cNvSpPr/>
          <p:nvPr/>
        </p:nvSpPr>
        <p:spPr>
          <a:xfrm>
            <a:off x="5002634" y="2397165"/>
            <a:ext cx="1753299" cy="160229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Codificación</a:t>
            </a:r>
            <a:endParaRPr lang="es-CO" dirty="0"/>
          </a:p>
        </p:txBody>
      </p:sp>
      <p:sp>
        <p:nvSpPr>
          <p:cNvPr id="13" name="Rectángulo 12">
            <a:extLst>
              <a:ext uri="{FF2B5EF4-FFF2-40B4-BE49-F238E27FC236}">
                <a16:creationId xmlns:a16="http://schemas.microsoft.com/office/drawing/2014/main" id="{DCE3CF22-7BB9-47C2-A166-AA5CC46CC52E}"/>
              </a:ext>
            </a:extLst>
          </p:cNvPr>
          <p:cNvSpPr/>
          <p:nvPr/>
        </p:nvSpPr>
        <p:spPr>
          <a:xfrm>
            <a:off x="7334774" y="2397165"/>
            <a:ext cx="1753299" cy="160229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Pruebas</a:t>
            </a:r>
            <a:endParaRPr lang="es-CO" dirty="0"/>
          </a:p>
        </p:txBody>
      </p:sp>
      <p:sp>
        <p:nvSpPr>
          <p:cNvPr id="14" name="Rectángulo 13">
            <a:extLst>
              <a:ext uri="{FF2B5EF4-FFF2-40B4-BE49-F238E27FC236}">
                <a16:creationId xmlns:a16="http://schemas.microsoft.com/office/drawing/2014/main" id="{A11E12B6-DA49-4142-BC32-7414A877B831}"/>
              </a:ext>
            </a:extLst>
          </p:cNvPr>
          <p:cNvSpPr/>
          <p:nvPr/>
        </p:nvSpPr>
        <p:spPr>
          <a:xfrm>
            <a:off x="9724240" y="2397164"/>
            <a:ext cx="1753299" cy="160229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a:t>
            </a:r>
            <a:endParaRPr lang="es-CO" dirty="0"/>
          </a:p>
        </p:txBody>
      </p:sp>
      <p:cxnSp>
        <p:nvCxnSpPr>
          <p:cNvPr id="16" name="Conector recto de flecha 15">
            <a:extLst>
              <a:ext uri="{FF2B5EF4-FFF2-40B4-BE49-F238E27FC236}">
                <a16:creationId xmlns:a16="http://schemas.microsoft.com/office/drawing/2014/main" id="{9B069278-7419-43C8-B551-34F283EADD1E}"/>
              </a:ext>
            </a:extLst>
          </p:cNvPr>
          <p:cNvCxnSpPr>
            <a:stCxn id="7" idx="3"/>
            <a:endCxn id="11" idx="1"/>
          </p:cNvCxnSpPr>
          <p:nvPr/>
        </p:nvCxnSpPr>
        <p:spPr>
          <a:xfrm flipV="1">
            <a:off x="2114025" y="3198312"/>
            <a:ext cx="524310" cy="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A9C6DA7C-C3BD-4A37-8476-FE2C0C49C26C}"/>
              </a:ext>
            </a:extLst>
          </p:cNvPr>
          <p:cNvCxnSpPr>
            <a:stCxn id="11" idx="3"/>
            <a:endCxn id="12" idx="1"/>
          </p:cNvCxnSpPr>
          <p:nvPr/>
        </p:nvCxnSpPr>
        <p:spPr>
          <a:xfrm>
            <a:off x="4391634" y="3198312"/>
            <a:ext cx="6110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9A079BF-9565-4BDD-B6A8-08AAF044FB23}"/>
              </a:ext>
            </a:extLst>
          </p:cNvPr>
          <p:cNvCxnSpPr>
            <a:cxnSpLocks/>
            <a:stCxn id="12" idx="3"/>
            <a:endCxn id="13" idx="1"/>
          </p:cNvCxnSpPr>
          <p:nvPr/>
        </p:nvCxnSpPr>
        <p:spPr>
          <a:xfrm>
            <a:off x="6755933" y="3198314"/>
            <a:ext cx="57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0C517B7-4E44-4DEB-ADCB-42304DE88AC9}"/>
              </a:ext>
            </a:extLst>
          </p:cNvPr>
          <p:cNvCxnSpPr>
            <a:stCxn id="13" idx="3"/>
          </p:cNvCxnSpPr>
          <p:nvPr/>
        </p:nvCxnSpPr>
        <p:spPr>
          <a:xfrm flipV="1">
            <a:off x="9088073" y="3198312"/>
            <a:ext cx="63616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5F946688-D6C0-4A2F-AF98-042E0BBE191D}"/>
              </a:ext>
            </a:extLst>
          </p:cNvPr>
          <p:cNvSpPr txBox="1"/>
          <p:nvPr/>
        </p:nvSpPr>
        <p:spPr>
          <a:xfrm>
            <a:off x="209725" y="4228051"/>
            <a:ext cx="1929631" cy="923330"/>
          </a:xfrm>
          <a:prstGeom prst="rect">
            <a:avLst/>
          </a:prstGeom>
          <a:noFill/>
        </p:spPr>
        <p:txBody>
          <a:bodyPr wrap="none" rtlCol="0">
            <a:spAutoFit/>
          </a:bodyPr>
          <a:lstStyle/>
          <a:p>
            <a:r>
              <a:rPr lang="es-MX" dirty="0"/>
              <a:t>Sprint 1: definir el </a:t>
            </a:r>
          </a:p>
          <a:p>
            <a:r>
              <a:rPr lang="es-MX" dirty="0"/>
              <a:t>proyecto y alcance</a:t>
            </a:r>
          </a:p>
          <a:p>
            <a:r>
              <a:rPr lang="es-MX" dirty="0"/>
              <a:t>Por grupo.</a:t>
            </a:r>
          </a:p>
        </p:txBody>
      </p:sp>
      <p:sp>
        <p:nvSpPr>
          <p:cNvPr id="5" name="CuadroTexto 4">
            <a:extLst>
              <a:ext uri="{FF2B5EF4-FFF2-40B4-BE49-F238E27FC236}">
                <a16:creationId xmlns:a16="http://schemas.microsoft.com/office/drawing/2014/main" id="{F4BEB03E-E304-43FC-9009-44325E727AF3}"/>
              </a:ext>
            </a:extLst>
          </p:cNvPr>
          <p:cNvSpPr txBox="1"/>
          <p:nvPr/>
        </p:nvSpPr>
        <p:spPr>
          <a:xfrm>
            <a:off x="2376180" y="1032407"/>
            <a:ext cx="2170979" cy="584775"/>
          </a:xfrm>
          <a:prstGeom prst="rect">
            <a:avLst/>
          </a:prstGeom>
          <a:noFill/>
        </p:spPr>
        <p:txBody>
          <a:bodyPr wrap="none" rtlCol="0">
            <a:spAutoFit/>
          </a:bodyPr>
          <a:lstStyle/>
          <a:p>
            <a:r>
              <a:rPr lang="es-MX" sz="3200" dirty="0"/>
              <a:t>HTML, CSS3</a:t>
            </a:r>
          </a:p>
        </p:txBody>
      </p:sp>
      <p:cxnSp>
        <p:nvCxnSpPr>
          <p:cNvPr id="8" name="Conector recto de flecha 7">
            <a:extLst>
              <a:ext uri="{FF2B5EF4-FFF2-40B4-BE49-F238E27FC236}">
                <a16:creationId xmlns:a16="http://schemas.microsoft.com/office/drawing/2014/main" id="{8AB3D318-68DE-4D75-896A-647B94AC5D16}"/>
              </a:ext>
            </a:extLst>
          </p:cNvPr>
          <p:cNvCxnSpPr/>
          <p:nvPr/>
        </p:nvCxnSpPr>
        <p:spPr>
          <a:xfrm>
            <a:off x="3330429" y="1617182"/>
            <a:ext cx="184555" cy="779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7BCBB1C0-81E3-41C2-B742-06259CE4DDE6}"/>
              </a:ext>
            </a:extLst>
          </p:cNvPr>
          <p:cNvSpPr txBox="1"/>
          <p:nvPr/>
        </p:nvSpPr>
        <p:spPr>
          <a:xfrm>
            <a:off x="4674264" y="4358232"/>
            <a:ext cx="2551339" cy="584775"/>
          </a:xfrm>
          <a:prstGeom prst="rect">
            <a:avLst/>
          </a:prstGeom>
          <a:noFill/>
        </p:spPr>
        <p:txBody>
          <a:bodyPr wrap="none" rtlCol="0">
            <a:spAutoFit/>
          </a:bodyPr>
          <a:lstStyle/>
          <a:p>
            <a:r>
              <a:rPr lang="es-MX" sz="3200" dirty="0"/>
              <a:t>JAVA Y MYSQL</a:t>
            </a:r>
            <a:endParaRPr lang="es-CO" sz="3200" dirty="0"/>
          </a:p>
        </p:txBody>
      </p:sp>
      <p:cxnSp>
        <p:nvCxnSpPr>
          <p:cNvPr id="15" name="Conector recto de flecha 14">
            <a:extLst>
              <a:ext uri="{FF2B5EF4-FFF2-40B4-BE49-F238E27FC236}">
                <a16:creationId xmlns:a16="http://schemas.microsoft.com/office/drawing/2014/main" id="{1FA4A6A4-C005-4456-B309-170BAEDC8098}"/>
              </a:ext>
            </a:extLst>
          </p:cNvPr>
          <p:cNvCxnSpPr>
            <a:cxnSpLocks/>
          </p:cNvCxnSpPr>
          <p:nvPr/>
        </p:nvCxnSpPr>
        <p:spPr>
          <a:xfrm flipH="1" flipV="1">
            <a:off x="5771626" y="3999460"/>
            <a:ext cx="48565" cy="43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errar llave 20">
            <a:extLst>
              <a:ext uri="{FF2B5EF4-FFF2-40B4-BE49-F238E27FC236}">
                <a16:creationId xmlns:a16="http://schemas.microsoft.com/office/drawing/2014/main" id="{68A5062E-AE78-42BE-A626-926F60A0A7AD}"/>
              </a:ext>
            </a:extLst>
          </p:cNvPr>
          <p:cNvSpPr/>
          <p:nvPr/>
        </p:nvSpPr>
        <p:spPr>
          <a:xfrm rot="5400000">
            <a:off x="4137922" y="3925487"/>
            <a:ext cx="659182" cy="28390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2" name="CuadroTexto 21">
            <a:extLst>
              <a:ext uri="{FF2B5EF4-FFF2-40B4-BE49-F238E27FC236}">
                <a16:creationId xmlns:a16="http://schemas.microsoft.com/office/drawing/2014/main" id="{68578671-741A-4C2A-9775-3280E16AAA50}"/>
              </a:ext>
            </a:extLst>
          </p:cNvPr>
          <p:cNvSpPr txBox="1"/>
          <p:nvPr/>
        </p:nvSpPr>
        <p:spPr>
          <a:xfrm>
            <a:off x="3148269" y="5672039"/>
            <a:ext cx="2801664" cy="707886"/>
          </a:xfrm>
          <a:prstGeom prst="rect">
            <a:avLst/>
          </a:prstGeom>
          <a:noFill/>
        </p:spPr>
        <p:txBody>
          <a:bodyPr wrap="none" rtlCol="0">
            <a:spAutoFit/>
          </a:bodyPr>
          <a:lstStyle/>
          <a:p>
            <a:r>
              <a:rPr lang="es-MX" sz="4000" dirty="0"/>
              <a:t>PRIMEFACES</a:t>
            </a:r>
            <a:endParaRPr lang="es-CO" sz="4000" dirty="0"/>
          </a:p>
        </p:txBody>
      </p:sp>
    </p:spTree>
    <p:extLst>
      <p:ext uri="{BB962C8B-B14F-4D97-AF65-F5344CB8AC3E}">
        <p14:creationId xmlns:p14="http://schemas.microsoft.com/office/powerpoint/2010/main" val="193799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635230" y="351981"/>
            <a:ext cx="6891131"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Ampliar conocimiento de ciclo de vida del software leer: </a:t>
            </a:r>
            <a:endParaRPr lang="es-CO" sz="3600" b="1" dirty="0">
              <a:solidFill>
                <a:srgbClr val="FF0062"/>
              </a:solidFill>
              <a:latin typeface="Ubuntu" panose="020B0504030602030204" pitchFamily="34" charset="0"/>
            </a:endParaRPr>
          </a:p>
        </p:txBody>
      </p:sp>
      <p:sp>
        <p:nvSpPr>
          <p:cNvPr id="10" name="Rectángulo 9">
            <a:extLst>
              <a:ext uri="{FF2B5EF4-FFF2-40B4-BE49-F238E27FC236}">
                <a16:creationId xmlns:a16="http://schemas.microsoft.com/office/drawing/2014/main" id="{2509ECF0-4E98-4F5E-8E92-B9C1A719F8B0}"/>
              </a:ext>
            </a:extLst>
          </p:cNvPr>
          <p:cNvSpPr/>
          <p:nvPr/>
        </p:nvSpPr>
        <p:spPr>
          <a:xfrm>
            <a:off x="895927" y="3105835"/>
            <a:ext cx="10353964" cy="646331"/>
          </a:xfrm>
          <a:prstGeom prst="rect">
            <a:avLst/>
          </a:prstGeom>
        </p:spPr>
        <p:txBody>
          <a:bodyPr wrap="square">
            <a:spAutoFit/>
          </a:bodyPr>
          <a:lstStyle/>
          <a:p>
            <a:r>
              <a:rPr lang="es-CO" dirty="0"/>
              <a:t>http://bibing.us.es/proyectos/abreproy/70193/fichero/5.+PROBLEM%C3%81TICA+DE+LOS+PROYECTOS+SOFTWARE.pdf</a:t>
            </a:r>
          </a:p>
        </p:txBody>
      </p:sp>
    </p:spTree>
    <p:extLst>
      <p:ext uri="{BB962C8B-B14F-4D97-AF65-F5344CB8AC3E}">
        <p14:creationId xmlns:p14="http://schemas.microsoft.com/office/powerpoint/2010/main" val="113487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232558" y="0"/>
            <a:ext cx="7480183"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Alcance de un proyecto de desarrollo de software</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184558" y="1485785"/>
            <a:ext cx="11383860" cy="2308324"/>
          </a:xfrm>
          <a:prstGeom prst="rect">
            <a:avLst/>
          </a:prstGeom>
          <a:noFill/>
        </p:spPr>
        <p:txBody>
          <a:bodyPr wrap="square" rtlCol="0">
            <a:spAutoFit/>
          </a:bodyPr>
          <a:lstStyle/>
          <a:p>
            <a:pPr algn="just"/>
            <a:r>
              <a:rPr lang="es-MX" sz="3600" b="1" dirty="0">
                <a:solidFill>
                  <a:schemeClr val="accent1">
                    <a:lumMod val="75000"/>
                  </a:schemeClr>
                </a:solidFill>
                <a:latin typeface="Ubuntu" panose="020B0504030602030204" pitchFamily="34" charset="0"/>
              </a:rPr>
              <a:t>El alcance es todo lo que debe hacerse en un proyecto.</a:t>
            </a:r>
          </a:p>
          <a:p>
            <a:pPr algn="just"/>
            <a:r>
              <a:rPr lang="es-MX" sz="3600" b="1" dirty="0">
                <a:solidFill>
                  <a:schemeClr val="accent1">
                    <a:lumMod val="75000"/>
                  </a:schemeClr>
                </a:solidFill>
                <a:latin typeface="Ubuntu" panose="020B0504030602030204" pitchFamily="34" charset="0"/>
              </a:rPr>
              <a:t>Todo el trabajo requerido para finalizar un proyecto con éxito.</a:t>
            </a:r>
            <a:endParaRPr lang="es-ES" sz="3600"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27251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232558" y="0"/>
            <a:ext cx="7480183" cy="1200329"/>
          </a:xfrm>
          <a:prstGeom prst="rect">
            <a:avLst/>
          </a:prstGeom>
          <a:noFill/>
        </p:spPr>
        <p:txBody>
          <a:bodyPr wrap="square" rtlCol="0">
            <a:spAutoFit/>
          </a:bodyPr>
          <a:lstStyle/>
          <a:p>
            <a:r>
              <a:rPr lang="es-ES" sz="3600" b="1" dirty="0">
                <a:solidFill>
                  <a:srgbClr val="FF0062"/>
                </a:solidFill>
                <a:latin typeface="Ubuntu" panose="020B0504030602030204" pitchFamily="34" charset="0"/>
              </a:rPr>
              <a:t>Alcance de un proyecto de desarrollo de software</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184558" y="1485785"/>
            <a:ext cx="11383860" cy="3416320"/>
          </a:xfrm>
          <a:prstGeom prst="rect">
            <a:avLst/>
          </a:prstGeom>
          <a:noFill/>
        </p:spPr>
        <p:txBody>
          <a:bodyPr wrap="square" rtlCol="0">
            <a:spAutoFit/>
          </a:bodyPr>
          <a:lstStyle/>
          <a:p>
            <a:pPr algn="just"/>
            <a:r>
              <a:rPr lang="es-MX" sz="3600" b="1" dirty="0">
                <a:solidFill>
                  <a:schemeClr val="accent1">
                    <a:lumMod val="75000"/>
                  </a:schemeClr>
                </a:solidFill>
                <a:latin typeface="Ubuntu" panose="020B0504030602030204" pitchFamily="34" charset="0"/>
              </a:rPr>
              <a:t>Estudio en el cual se define cuales son los procesos necesarios para que el proyecto o requerimiento, y se pueda desarrollar. Es encontrar la forma correcta de definir el alcance en un proyecto de software desde el inicio para ahorrarte problemas futuros.</a:t>
            </a:r>
            <a:endParaRPr lang="es-ES" sz="3600"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44357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8"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232558" y="0"/>
            <a:ext cx="7480183"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Objetivo de definir el alcance</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184558" y="1485785"/>
            <a:ext cx="11383860" cy="2862322"/>
          </a:xfrm>
          <a:prstGeom prst="rect">
            <a:avLst/>
          </a:prstGeom>
          <a:noFill/>
        </p:spPr>
        <p:txBody>
          <a:bodyPr wrap="square" rtlCol="0">
            <a:spAutoFit/>
          </a:bodyPr>
          <a:lstStyle/>
          <a:p>
            <a:pPr algn="just"/>
            <a:r>
              <a:rPr lang="es-MX" sz="3600" b="1" dirty="0">
                <a:solidFill>
                  <a:schemeClr val="accent1">
                    <a:lumMod val="75000"/>
                  </a:schemeClr>
                </a:solidFill>
                <a:latin typeface="Ubuntu" panose="020B0504030602030204" pitchFamily="34" charset="0"/>
              </a:rPr>
              <a:t>Cuando el alcance del proyecto está bien definido, eso permite que toda gestión se mantenga dentro del carril. Con esto se evita perder tiempo y dinero. Ahora sí parece más clara la importancia de todo esto.</a:t>
            </a:r>
            <a:endParaRPr lang="es-ES" sz="3600"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339566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69" y="-159391"/>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179428" y="-235361"/>
            <a:ext cx="9110444" cy="1754326"/>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Criterios S.M.A.R.T. </a:t>
            </a:r>
          </a:p>
          <a:p>
            <a:r>
              <a:rPr lang="es-ES" sz="3600" b="1" dirty="0">
                <a:solidFill>
                  <a:srgbClr val="FF0062"/>
                </a:solidFill>
                <a:latin typeface="Ubuntu" panose="020B0504030602030204" pitchFamily="34" charset="0"/>
              </a:rPr>
              <a:t>Para realizar la definición y alcance del proyecto</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255132DD-4F49-4978-BB7E-6A35E5F37E79}"/>
              </a:ext>
            </a:extLst>
          </p:cNvPr>
          <p:cNvSpPr/>
          <p:nvPr/>
        </p:nvSpPr>
        <p:spPr>
          <a:xfrm>
            <a:off x="494950" y="1453041"/>
            <a:ext cx="11073468" cy="4524315"/>
          </a:xfrm>
          <a:prstGeom prst="rect">
            <a:avLst/>
          </a:prstGeom>
        </p:spPr>
        <p:txBody>
          <a:bodyPr wrap="square">
            <a:spAutoFit/>
          </a:bodyPr>
          <a:lstStyle/>
          <a:p>
            <a:pPr algn="just"/>
            <a:r>
              <a:rPr lang="es-MX" b="1" dirty="0">
                <a:solidFill>
                  <a:schemeClr val="accent1">
                    <a:lumMod val="75000"/>
                  </a:schemeClr>
                </a:solidFill>
                <a:latin typeface="Ubuntu" panose="020B0504030602030204" pitchFamily="34" charset="0"/>
              </a:rPr>
              <a:t>(S) </a:t>
            </a:r>
            <a:r>
              <a:rPr lang="es-MX" b="1" dirty="0" err="1">
                <a:solidFill>
                  <a:schemeClr val="accent1">
                    <a:lumMod val="75000"/>
                  </a:schemeClr>
                </a:solidFill>
                <a:latin typeface="Ubuntu" panose="020B0504030602030204" pitchFamily="34" charset="0"/>
              </a:rPr>
              <a:t>Specific</a:t>
            </a:r>
            <a:r>
              <a:rPr lang="es-MX" b="1" dirty="0">
                <a:solidFill>
                  <a:schemeClr val="accent1">
                    <a:lumMod val="75000"/>
                  </a:schemeClr>
                </a:solidFill>
                <a:latin typeface="Ubuntu" panose="020B0504030602030204" pitchFamily="34" charset="0"/>
              </a:rPr>
              <a:t> -&gt; Especifico:  </a:t>
            </a:r>
          </a:p>
          <a:p>
            <a:pPr marL="342900" indent="-342900" algn="just">
              <a:buAutoNum type="arabicPeriod"/>
            </a:pPr>
            <a:r>
              <a:rPr lang="es-MX" b="1" dirty="0">
                <a:solidFill>
                  <a:schemeClr val="accent1">
                    <a:lumMod val="75000"/>
                  </a:schemeClr>
                </a:solidFill>
                <a:latin typeface="Ubuntu" panose="020B0504030602030204" pitchFamily="34" charset="0"/>
              </a:rPr>
              <a:t>Debe estar claramente definido.</a:t>
            </a:r>
          </a:p>
          <a:p>
            <a:pPr marL="342900" indent="-342900" algn="just">
              <a:buAutoNum type="arabicPeriod"/>
            </a:pPr>
            <a:endParaRPr lang="es-MX" b="1" dirty="0">
              <a:solidFill>
                <a:schemeClr val="accent1">
                  <a:lumMod val="75000"/>
                </a:schemeClr>
              </a:solidFill>
              <a:latin typeface="Ubuntu" panose="020B0504030602030204" pitchFamily="34" charset="0"/>
            </a:endParaRPr>
          </a:p>
          <a:p>
            <a:pPr algn="just"/>
            <a:r>
              <a:rPr lang="es-MX" b="1" dirty="0">
                <a:solidFill>
                  <a:schemeClr val="accent1">
                    <a:lumMod val="75000"/>
                  </a:schemeClr>
                </a:solidFill>
                <a:latin typeface="Ubuntu" panose="020B0504030602030204" pitchFamily="34" charset="0"/>
              </a:rPr>
              <a:t>(M) </a:t>
            </a:r>
            <a:r>
              <a:rPr lang="es-MX" b="1" dirty="0" err="1">
                <a:solidFill>
                  <a:schemeClr val="accent1">
                    <a:lumMod val="75000"/>
                  </a:schemeClr>
                </a:solidFill>
                <a:latin typeface="Ubuntu" panose="020B0504030602030204" pitchFamily="34" charset="0"/>
              </a:rPr>
              <a:t>Measurable</a:t>
            </a:r>
            <a:r>
              <a:rPr lang="es-MX" b="1" dirty="0">
                <a:solidFill>
                  <a:schemeClr val="accent1">
                    <a:lumMod val="75000"/>
                  </a:schemeClr>
                </a:solidFill>
                <a:latin typeface="Ubuntu" panose="020B0504030602030204" pitchFamily="34" charset="0"/>
              </a:rPr>
              <a:t> -&gt;  Mensurable:</a:t>
            </a:r>
          </a:p>
          <a:p>
            <a:pPr marL="342900" indent="-342900" algn="just">
              <a:buAutoNum type="arabicPeriod"/>
            </a:pPr>
            <a:r>
              <a:rPr lang="es-MX" b="1" dirty="0">
                <a:solidFill>
                  <a:schemeClr val="accent1">
                    <a:lumMod val="75000"/>
                  </a:schemeClr>
                </a:solidFill>
                <a:latin typeface="Ubuntu" panose="020B0504030602030204" pitchFamily="34" charset="0"/>
              </a:rPr>
              <a:t>Todo en el proyecto debe ser medible.</a:t>
            </a:r>
          </a:p>
          <a:p>
            <a:pPr marL="342900" indent="-342900" algn="just">
              <a:buAutoNum type="arabicPeriod"/>
            </a:pPr>
            <a:r>
              <a:rPr lang="es-MX" b="1" dirty="0">
                <a:solidFill>
                  <a:schemeClr val="accent1">
                    <a:lumMod val="75000"/>
                  </a:schemeClr>
                </a:solidFill>
                <a:latin typeface="Ubuntu" panose="020B0504030602030204" pitchFamily="34" charset="0"/>
              </a:rPr>
              <a:t>El éxito del proyecto es cumplir con su objetivo.</a:t>
            </a:r>
          </a:p>
          <a:p>
            <a:pPr marL="342900" indent="-342900" algn="just">
              <a:buAutoNum type="arabicPeriod"/>
            </a:pPr>
            <a:endParaRPr lang="es-MX" b="1" dirty="0">
              <a:solidFill>
                <a:schemeClr val="accent1">
                  <a:lumMod val="75000"/>
                </a:schemeClr>
              </a:solidFill>
              <a:latin typeface="Ubuntu" panose="020B0504030602030204" pitchFamily="34" charset="0"/>
            </a:endParaRPr>
          </a:p>
          <a:p>
            <a:pPr marL="342900" indent="-342900" algn="just">
              <a:buAutoNum type="alphaUcParenBoth"/>
            </a:pPr>
            <a:r>
              <a:rPr lang="es-MX" b="1" dirty="0" err="1">
                <a:solidFill>
                  <a:schemeClr val="accent1">
                    <a:lumMod val="75000"/>
                  </a:schemeClr>
                </a:solidFill>
                <a:latin typeface="Ubuntu" panose="020B0504030602030204" pitchFamily="34" charset="0"/>
              </a:rPr>
              <a:t>Achievable</a:t>
            </a:r>
            <a:r>
              <a:rPr lang="es-MX" b="1" dirty="0">
                <a:solidFill>
                  <a:schemeClr val="accent1">
                    <a:lumMod val="75000"/>
                  </a:schemeClr>
                </a:solidFill>
                <a:latin typeface="Ubuntu" panose="020B0504030602030204" pitchFamily="34" charset="0"/>
              </a:rPr>
              <a:t> -&gt; Realizable: </a:t>
            </a:r>
          </a:p>
          <a:p>
            <a:pPr marL="342900" indent="-342900" algn="just">
              <a:buAutoNum type="arabicPeriod"/>
            </a:pPr>
            <a:r>
              <a:rPr lang="es-MX" b="1" dirty="0">
                <a:solidFill>
                  <a:schemeClr val="accent1">
                    <a:lumMod val="75000"/>
                  </a:schemeClr>
                </a:solidFill>
                <a:latin typeface="Ubuntu" panose="020B0504030602030204" pitchFamily="34" charset="0"/>
              </a:rPr>
              <a:t>Debe ser alcanzable.</a:t>
            </a:r>
          </a:p>
          <a:p>
            <a:pPr marL="342900" indent="-342900" algn="just">
              <a:buAutoNum type="arabicPeriod"/>
            </a:pPr>
            <a:endParaRPr lang="es-MX" b="1" dirty="0">
              <a:solidFill>
                <a:schemeClr val="accent1">
                  <a:lumMod val="75000"/>
                </a:schemeClr>
              </a:solidFill>
              <a:latin typeface="Ubuntu" panose="020B0504030602030204" pitchFamily="34" charset="0"/>
            </a:endParaRPr>
          </a:p>
          <a:p>
            <a:pPr algn="just"/>
            <a:r>
              <a:rPr lang="es-MX" b="1" dirty="0">
                <a:solidFill>
                  <a:schemeClr val="accent1">
                    <a:lumMod val="75000"/>
                  </a:schemeClr>
                </a:solidFill>
                <a:latin typeface="Ubuntu" panose="020B0504030602030204" pitchFamily="34" charset="0"/>
              </a:rPr>
              <a:t>(R) </a:t>
            </a:r>
            <a:r>
              <a:rPr lang="es-MX" b="1" dirty="0" err="1">
                <a:solidFill>
                  <a:schemeClr val="accent1">
                    <a:lumMod val="75000"/>
                  </a:schemeClr>
                </a:solidFill>
                <a:latin typeface="Ubuntu" panose="020B0504030602030204" pitchFamily="34" charset="0"/>
              </a:rPr>
              <a:t>Relevant</a:t>
            </a:r>
            <a:r>
              <a:rPr lang="es-MX" b="1" dirty="0">
                <a:solidFill>
                  <a:schemeClr val="accent1">
                    <a:lumMod val="75000"/>
                  </a:schemeClr>
                </a:solidFill>
                <a:latin typeface="Ubuntu" panose="020B0504030602030204" pitchFamily="34" charset="0"/>
              </a:rPr>
              <a:t> -&gt; Realista.</a:t>
            </a:r>
          </a:p>
          <a:p>
            <a:pPr marL="342900" indent="-342900" algn="just">
              <a:buAutoNum type="arabicPeriod"/>
            </a:pPr>
            <a:r>
              <a:rPr lang="es-MX" b="1" dirty="0">
                <a:solidFill>
                  <a:schemeClr val="accent1">
                    <a:lumMod val="75000"/>
                  </a:schemeClr>
                </a:solidFill>
                <a:latin typeface="Ubuntu" panose="020B0504030602030204" pitchFamily="34" charset="0"/>
              </a:rPr>
              <a:t>Estar ajustado a la realidad.</a:t>
            </a:r>
          </a:p>
          <a:p>
            <a:pPr marL="342900" indent="-342900" algn="just">
              <a:buAutoNum type="arabicPeriod"/>
            </a:pPr>
            <a:r>
              <a:rPr lang="es-MX" b="1" dirty="0">
                <a:solidFill>
                  <a:schemeClr val="accent1">
                    <a:lumMod val="75000"/>
                  </a:schemeClr>
                </a:solidFill>
                <a:latin typeface="Ubuntu" panose="020B0504030602030204" pitchFamily="34" charset="0"/>
              </a:rPr>
              <a:t>Tenemos un tiempo y un plazo concreto.</a:t>
            </a:r>
          </a:p>
          <a:p>
            <a:pPr marL="342900" indent="-342900" algn="just">
              <a:buAutoNum type="arabicPeriod"/>
            </a:pPr>
            <a:endParaRPr lang="es-MX" b="1" dirty="0">
              <a:solidFill>
                <a:schemeClr val="accent1">
                  <a:lumMod val="75000"/>
                </a:schemeClr>
              </a:solidFill>
              <a:latin typeface="Ubuntu" panose="020B0504030602030204" pitchFamily="34" charset="0"/>
            </a:endParaRPr>
          </a:p>
          <a:p>
            <a:pPr algn="just"/>
            <a:r>
              <a:rPr lang="es-MX" b="1" dirty="0">
                <a:solidFill>
                  <a:schemeClr val="accent1">
                    <a:lumMod val="75000"/>
                  </a:schemeClr>
                </a:solidFill>
                <a:latin typeface="Ubuntu" panose="020B0504030602030204" pitchFamily="34" charset="0"/>
              </a:rPr>
              <a:t>(T) Time-</a:t>
            </a:r>
            <a:r>
              <a:rPr lang="es-MX" b="1" dirty="0" err="1">
                <a:solidFill>
                  <a:schemeClr val="accent1">
                    <a:lumMod val="75000"/>
                  </a:schemeClr>
                </a:solidFill>
                <a:latin typeface="Ubuntu" panose="020B0504030602030204" pitchFamily="34" charset="0"/>
              </a:rPr>
              <a:t>related</a:t>
            </a:r>
            <a:r>
              <a:rPr lang="es-MX" b="1" dirty="0">
                <a:solidFill>
                  <a:schemeClr val="accent1">
                    <a:lumMod val="75000"/>
                  </a:schemeClr>
                </a:solidFill>
                <a:latin typeface="Ubuntu" panose="020B0504030602030204" pitchFamily="34" charset="0"/>
              </a:rPr>
              <a:t> -&gt; Relacionado con el tiempo.</a:t>
            </a:r>
          </a:p>
          <a:p>
            <a:pPr algn="just"/>
            <a:r>
              <a:rPr lang="es-MX" b="1" dirty="0">
                <a:solidFill>
                  <a:schemeClr val="accent1">
                    <a:lumMod val="75000"/>
                  </a:schemeClr>
                </a:solidFill>
                <a:latin typeface="Ubuntu" panose="020B0504030602030204" pitchFamily="34" charset="0"/>
              </a:rPr>
              <a:t>1. Tiene que tener una duración determinada</a:t>
            </a:r>
            <a:endParaRPr lang="es-ES"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331252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5"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Requerimiento del cliente</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0" y="1149292"/>
            <a:ext cx="11249636" cy="5386090"/>
          </a:xfrm>
          <a:prstGeom prst="rect">
            <a:avLst/>
          </a:prstGeom>
          <a:noFill/>
        </p:spPr>
        <p:txBody>
          <a:bodyPr wrap="square" rtlCol="0">
            <a:spAutoFit/>
          </a:bodyPr>
          <a:lstStyle/>
          <a:p>
            <a:pPr algn="just"/>
            <a:r>
              <a:rPr lang="es-MX" sz="2200" b="1" dirty="0">
                <a:solidFill>
                  <a:schemeClr val="accent1">
                    <a:lumMod val="75000"/>
                  </a:schemeClr>
                </a:solidFill>
                <a:latin typeface="Ubuntu" panose="020B0504030602030204" pitchFamily="34" charset="0"/>
              </a:rPr>
              <a:t>Crear un programa para una biblioteca , Se debe almacenar cada libro con su autor, los libros se caracterizan por su nombre, tipo (novela, teatro, poesía, ensayo), editorial, año y </a:t>
            </a:r>
            <a:r>
              <a:rPr lang="es-MX" sz="2200" b="1" dirty="0" err="1">
                <a:solidFill>
                  <a:schemeClr val="accent1">
                    <a:lumMod val="75000"/>
                  </a:schemeClr>
                </a:solidFill>
                <a:latin typeface="Ubuntu" panose="020B0504030602030204" pitchFamily="34" charset="0"/>
              </a:rPr>
              <a:t>autor.Los</a:t>
            </a:r>
            <a:r>
              <a:rPr lang="es-MX" sz="2200" b="1" dirty="0">
                <a:solidFill>
                  <a:schemeClr val="accent1">
                    <a:lumMod val="75000"/>
                  </a:schemeClr>
                </a:solidFill>
                <a:latin typeface="Ubuntu" panose="020B0504030602030204" pitchFamily="34" charset="0"/>
              </a:rPr>
              <a:t> autores se caracterizan por su nombre, nacionalidad y fecha de nacimiento.</a:t>
            </a:r>
          </a:p>
          <a:p>
            <a:pPr algn="just"/>
            <a:r>
              <a:rPr lang="es-MX" sz="2200" b="1" dirty="0">
                <a:solidFill>
                  <a:schemeClr val="accent1">
                    <a:lumMod val="75000"/>
                  </a:schemeClr>
                </a:solidFill>
                <a:latin typeface="Ubuntu" panose="020B0504030602030204" pitchFamily="34" charset="0"/>
              </a:rPr>
              <a:t>Cada libro tiene un identificador, y puede estar en la biblioteca, prestado, con retraso o en reparación.</a:t>
            </a:r>
          </a:p>
          <a:p>
            <a:pPr algn="just"/>
            <a:r>
              <a:rPr lang="es-MX" sz="2200" b="1" dirty="0">
                <a:solidFill>
                  <a:schemeClr val="accent1">
                    <a:lumMod val="75000"/>
                  </a:schemeClr>
                </a:solidFill>
                <a:latin typeface="Ubuntu" panose="020B0504030602030204" pitchFamily="34" charset="0"/>
              </a:rPr>
              <a:t>Se debe ingresar los socios de la biblioteca para que puedan pedir libros prestados. los atributos del socio son </a:t>
            </a:r>
            <a:r>
              <a:rPr lang="es-MX" sz="2200" b="1" dirty="0" err="1">
                <a:solidFill>
                  <a:schemeClr val="accent1">
                    <a:lumMod val="75000"/>
                  </a:schemeClr>
                </a:solidFill>
                <a:latin typeface="Ubuntu" panose="020B0504030602030204" pitchFamily="34" charset="0"/>
              </a:rPr>
              <a:t>id_socio</a:t>
            </a:r>
            <a:r>
              <a:rPr lang="es-MX" sz="2200" b="1" dirty="0">
                <a:solidFill>
                  <a:schemeClr val="accent1">
                    <a:lumMod val="75000"/>
                  </a:schemeClr>
                </a:solidFill>
                <a:latin typeface="Ubuntu" panose="020B0504030602030204" pitchFamily="34" charset="0"/>
              </a:rPr>
              <a:t>, nombre, </a:t>
            </a:r>
            <a:r>
              <a:rPr lang="es-MX" sz="2200" b="1" dirty="0" err="1">
                <a:solidFill>
                  <a:schemeClr val="accent1">
                    <a:lumMod val="75000"/>
                  </a:schemeClr>
                </a:solidFill>
                <a:latin typeface="Ubuntu" panose="020B0504030602030204" pitchFamily="34" charset="0"/>
              </a:rPr>
              <a:t>telefono</a:t>
            </a:r>
            <a:r>
              <a:rPr lang="es-MX" sz="2200" b="1" dirty="0">
                <a:solidFill>
                  <a:schemeClr val="accent1">
                    <a:lumMod val="75000"/>
                  </a:schemeClr>
                </a:solidFill>
                <a:latin typeface="Ubuntu" panose="020B0504030602030204" pitchFamily="34" charset="0"/>
              </a:rPr>
              <a:t>, </a:t>
            </a:r>
            <a:r>
              <a:rPr lang="es-MX" sz="2200" b="1" dirty="0" err="1">
                <a:solidFill>
                  <a:schemeClr val="accent1">
                    <a:lumMod val="75000"/>
                  </a:schemeClr>
                </a:solidFill>
                <a:latin typeface="Ubuntu" panose="020B0504030602030204" pitchFamily="34" charset="0"/>
              </a:rPr>
              <a:t>direccion</a:t>
            </a:r>
            <a:r>
              <a:rPr lang="es-MX" sz="2200" b="1" dirty="0">
                <a:solidFill>
                  <a:schemeClr val="accent1">
                    <a:lumMod val="75000"/>
                  </a:schemeClr>
                </a:solidFill>
                <a:latin typeface="Ubuntu" panose="020B0504030602030204" pitchFamily="34" charset="0"/>
              </a:rPr>
              <a:t> y email.</a:t>
            </a:r>
          </a:p>
          <a:p>
            <a:pPr algn="just"/>
            <a:r>
              <a:rPr lang="es-MX" sz="2200" b="1" dirty="0">
                <a:solidFill>
                  <a:schemeClr val="accent1">
                    <a:lumMod val="75000"/>
                  </a:schemeClr>
                </a:solidFill>
                <a:latin typeface="Ubuntu" panose="020B0504030602030204" pitchFamily="34" charset="0"/>
              </a:rPr>
              <a:t>Los socios pueden tener un máximo de 3 libros en préstamo.</a:t>
            </a:r>
          </a:p>
          <a:p>
            <a:pPr algn="just"/>
            <a:r>
              <a:rPr lang="es-MX" sz="2200" b="1" dirty="0">
                <a:solidFill>
                  <a:schemeClr val="accent1">
                    <a:lumMod val="75000"/>
                  </a:schemeClr>
                </a:solidFill>
                <a:latin typeface="Ubuntu" panose="020B0504030602030204" pitchFamily="34" charset="0"/>
              </a:rPr>
              <a:t>Cada libro se presta un máximo de 30 días, por cada día de retraso, se impone una “multa” de dos días sin posibilidad de coger un nuevo libro. El sistema debe permitir que el socio de la biblioteca pueda consultar en línea los libros existentes y que libros tiene prestados.</a:t>
            </a:r>
          </a:p>
          <a:p>
            <a:pPr algn="just"/>
            <a:r>
              <a:rPr lang="es-MX" sz="2200" b="1" dirty="0">
                <a:solidFill>
                  <a:schemeClr val="accent1">
                    <a:lumMod val="75000"/>
                  </a:schemeClr>
                </a:solidFill>
                <a:latin typeface="Ubuntu" panose="020B0504030602030204" pitchFamily="34" charset="0"/>
              </a:rPr>
              <a:t>Cada usuario que necesite ingresar a la aplicación necesita un usuario y clave.</a:t>
            </a:r>
          </a:p>
          <a:p>
            <a:pPr algn="just"/>
            <a:endParaRPr lang="es-MX" sz="3600"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130466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5"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Documento alcance del proyecto</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0" y="1149292"/>
            <a:ext cx="11249636" cy="5047536"/>
          </a:xfrm>
          <a:prstGeom prst="rect">
            <a:avLst/>
          </a:prstGeom>
          <a:noFill/>
        </p:spPr>
        <p:txBody>
          <a:bodyPr wrap="square" rtlCol="0">
            <a:spAutoFit/>
          </a:bodyPr>
          <a:lstStyle/>
          <a:p>
            <a:pPr algn="just"/>
            <a:r>
              <a:rPr lang="es-MX" sz="2200" b="1" dirty="0">
                <a:solidFill>
                  <a:schemeClr val="accent1">
                    <a:lumMod val="75000"/>
                  </a:schemeClr>
                </a:solidFill>
                <a:latin typeface="Ubuntu" panose="020B0504030602030204" pitchFamily="34" charset="0"/>
              </a:rPr>
              <a:t>Para este proyecto se creara una aplicación web para una biblioteca, el cual su objetivo es agilizar la forma de prestar libros, de ingresar la información de los libros y socios, tener el control de multas a los socios que no devuelven sus libros en las fechas establecidas por la biblioteca.</a:t>
            </a:r>
          </a:p>
          <a:p>
            <a:pPr algn="just"/>
            <a:endParaRPr lang="es-MX" sz="2200" b="1" dirty="0">
              <a:solidFill>
                <a:schemeClr val="accent1">
                  <a:lumMod val="75000"/>
                </a:schemeClr>
              </a:solidFill>
              <a:latin typeface="Ubuntu" panose="020B0504030602030204" pitchFamily="34" charset="0"/>
            </a:endParaRPr>
          </a:p>
          <a:p>
            <a:pPr algn="just"/>
            <a:r>
              <a:rPr lang="es-MX" sz="2200" b="1" dirty="0">
                <a:solidFill>
                  <a:schemeClr val="accent1">
                    <a:lumMod val="75000"/>
                  </a:schemeClr>
                </a:solidFill>
                <a:latin typeface="Ubuntu" panose="020B0504030602030204" pitchFamily="34" charset="0"/>
              </a:rPr>
              <a:t>El sistema le permitirá a los socios lo siguiente:</a:t>
            </a:r>
          </a:p>
          <a:p>
            <a:pPr marL="457200" indent="-457200" algn="just">
              <a:buAutoNum type="arabicPeriod"/>
            </a:pPr>
            <a:r>
              <a:rPr lang="es-MX" sz="2200" b="1" dirty="0">
                <a:solidFill>
                  <a:schemeClr val="accent1">
                    <a:lumMod val="75000"/>
                  </a:schemeClr>
                </a:solidFill>
                <a:latin typeface="Ubuntu" panose="020B0504030602030204" pitchFamily="34" charset="0"/>
              </a:rPr>
              <a:t>Consultar en línea los libros que tiene la biblioteca.</a:t>
            </a:r>
          </a:p>
          <a:p>
            <a:pPr marL="457200" indent="-457200" algn="just">
              <a:buAutoNum type="arabicPeriod"/>
            </a:pPr>
            <a:r>
              <a:rPr lang="es-MX" sz="2200" b="1" dirty="0">
                <a:solidFill>
                  <a:schemeClr val="accent1">
                    <a:lumMod val="75000"/>
                  </a:schemeClr>
                </a:solidFill>
                <a:latin typeface="Ubuntu" panose="020B0504030602030204" pitchFamily="34" charset="0"/>
              </a:rPr>
              <a:t>Consultar que libros tiene prestados.</a:t>
            </a:r>
          </a:p>
          <a:p>
            <a:pPr marL="457200" indent="-457200" algn="just">
              <a:buAutoNum type="arabicPeriod"/>
            </a:pPr>
            <a:r>
              <a:rPr lang="es-MX" sz="2200" b="1" dirty="0">
                <a:solidFill>
                  <a:schemeClr val="accent1">
                    <a:lumMod val="75000"/>
                  </a:schemeClr>
                </a:solidFill>
                <a:latin typeface="Ubuntu" panose="020B0504030602030204" pitchFamily="34" charset="0"/>
              </a:rPr>
              <a:t>Consultar si tiene libros prestados, en que fecha debe devolverlos.</a:t>
            </a:r>
          </a:p>
          <a:p>
            <a:pPr marL="457200" indent="-457200" algn="just">
              <a:buAutoNum type="arabicPeriod"/>
            </a:pPr>
            <a:r>
              <a:rPr lang="es-MX" sz="2200" b="1" dirty="0">
                <a:solidFill>
                  <a:schemeClr val="accent1">
                    <a:lumMod val="75000"/>
                  </a:schemeClr>
                </a:solidFill>
                <a:latin typeface="Ubuntu" panose="020B0504030602030204" pitchFamily="34" charset="0"/>
              </a:rPr>
              <a:t>Tener un usuario de socio y clave para ingresar a su perfil.</a:t>
            </a:r>
          </a:p>
          <a:p>
            <a:pPr marL="457200" indent="-457200" algn="just">
              <a:buAutoNum type="arabicPeriod"/>
            </a:pPr>
            <a:r>
              <a:rPr lang="es-MX" sz="2200" b="1" dirty="0">
                <a:solidFill>
                  <a:schemeClr val="accent1">
                    <a:lumMod val="75000"/>
                  </a:schemeClr>
                </a:solidFill>
                <a:latin typeface="Ubuntu" panose="020B0504030602030204" pitchFamily="34" charset="0"/>
              </a:rPr>
              <a:t>Tener el control de prestamos, devoluciones, así como multas que se den por demoras en su devolución.</a:t>
            </a:r>
          </a:p>
          <a:p>
            <a:pPr algn="just"/>
            <a:endParaRPr lang="es-MX" sz="2200" b="1" dirty="0">
              <a:solidFill>
                <a:schemeClr val="accent1">
                  <a:lumMod val="75000"/>
                </a:schemeClr>
              </a:solidFill>
              <a:latin typeface="Ubuntu" panose="020B0504030602030204" pitchFamily="34" charset="0"/>
            </a:endParaRPr>
          </a:p>
          <a:p>
            <a:pPr algn="just"/>
            <a:endParaRPr lang="es-MX" sz="3600" b="1" dirty="0">
              <a:solidFill>
                <a:schemeClr val="accent1">
                  <a:lumMod val="75000"/>
                </a:schemeClr>
              </a:solidFill>
              <a:latin typeface="Ubuntu" panose="020B0504030602030204" pitchFamily="34" charset="0"/>
            </a:endParaRPr>
          </a:p>
        </p:txBody>
      </p:sp>
    </p:spTree>
    <p:extLst>
      <p:ext uri="{BB962C8B-B14F-4D97-AF65-F5344CB8AC3E}">
        <p14:creationId xmlns:p14="http://schemas.microsoft.com/office/powerpoint/2010/main" val="58489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5"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Crear el documento “</a:t>
            </a:r>
            <a:r>
              <a:rPr lang="es-ES" sz="3600" b="1" dirty="0" err="1">
                <a:solidFill>
                  <a:srgbClr val="FF0062"/>
                </a:solidFill>
                <a:latin typeface="Ubuntu" panose="020B0504030602030204" pitchFamily="34" charset="0"/>
              </a:rPr>
              <a:t>Product</a:t>
            </a:r>
            <a:r>
              <a:rPr lang="es-ES" sz="3600" b="1" dirty="0">
                <a:solidFill>
                  <a:srgbClr val="FF0062"/>
                </a:solidFill>
                <a:latin typeface="Ubuntu" panose="020B0504030602030204" pitchFamily="34" charset="0"/>
              </a:rPr>
              <a:t> Backlog”</a:t>
            </a:r>
            <a:endParaRPr lang="es-CO" sz="3600" b="1" dirty="0">
              <a:solidFill>
                <a:srgbClr val="FF0062"/>
              </a:solidFill>
              <a:latin typeface="Ubuntu" panose="020B0504030602030204" pitchFamily="34" charset="0"/>
            </a:endParaRPr>
          </a:p>
        </p:txBody>
      </p:sp>
      <p:sp>
        <p:nvSpPr>
          <p:cNvPr id="5" name="CuadroTexto 4">
            <a:extLst>
              <a:ext uri="{FF2B5EF4-FFF2-40B4-BE49-F238E27FC236}">
                <a16:creationId xmlns:a16="http://schemas.microsoft.com/office/drawing/2014/main" id="{410580FC-5C18-4351-98DE-38B8F2299ACF}"/>
              </a:ext>
            </a:extLst>
          </p:cNvPr>
          <p:cNvSpPr txBox="1"/>
          <p:nvPr/>
        </p:nvSpPr>
        <p:spPr>
          <a:xfrm>
            <a:off x="444616" y="1895912"/>
            <a:ext cx="10603684" cy="1200329"/>
          </a:xfrm>
          <a:prstGeom prst="rect">
            <a:avLst/>
          </a:prstGeom>
          <a:noFill/>
        </p:spPr>
        <p:txBody>
          <a:bodyPr wrap="square" rtlCol="0">
            <a:spAutoFit/>
          </a:bodyPr>
          <a:lstStyle/>
          <a:p>
            <a:pPr algn="just"/>
            <a:r>
              <a:rPr lang="es-MX" sz="3600" b="1" dirty="0">
                <a:solidFill>
                  <a:schemeClr val="accent1">
                    <a:lumMod val="75000"/>
                  </a:schemeClr>
                </a:solidFill>
                <a:latin typeface="Ubuntu" panose="020B0504030602030204" pitchFamily="34" charset="0"/>
              </a:rPr>
              <a:t>Ejemplo documento esta en plataforma semana 1. (Ejemplo </a:t>
            </a:r>
            <a:r>
              <a:rPr lang="es-MX" sz="3600" b="1" dirty="0" err="1">
                <a:solidFill>
                  <a:schemeClr val="accent1">
                    <a:lumMod val="75000"/>
                  </a:schemeClr>
                </a:solidFill>
                <a:latin typeface="Ubuntu" panose="020B0504030602030204" pitchFamily="34" charset="0"/>
              </a:rPr>
              <a:t>product</a:t>
            </a:r>
            <a:r>
              <a:rPr lang="es-MX" sz="3600" b="1" dirty="0">
                <a:solidFill>
                  <a:schemeClr val="accent1">
                    <a:lumMod val="75000"/>
                  </a:schemeClr>
                </a:solidFill>
                <a:latin typeface="Ubuntu" panose="020B0504030602030204" pitchFamily="34" charset="0"/>
              </a:rPr>
              <a:t> backlog).</a:t>
            </a:r>
          </a:p>
        </p:txBody>
      </p:sp>
    </p:spTree>
    <p:extLst>
      <p:ext uri="{BB962C8B-B14F-4D97-AF65-F5344CB8AC3E}">
        <p14:creationId xmlns:p14="http://schemas.microsoft.com/office/powerpoint/2010/main" val="94463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5" y="-134224"/>
            <a:ext cx="12192000" cy="6858000"/>
          </a:xfrm>
          <a:prstGeom prst="rect">
            <a:avLst/>
          </a:prstGeom>
        </p:spPr>
      </p:pic>
      <p:sp>
        <p:nvSpPr>
          <p:cNvPr id="4" name="CuadroTexto 3">
            <a:extLst>
              <a:ext uri="{FF2B5EF4-FFF2-40B4-BE49-F238E27FC236}">
                <a16:creationId xmlns:a16="http://schemas.microsoft.com/office/drawing/2014/main" id="{3F9A08A1-67BF-4A5E-B5D5-0064D69854AA}"/>
              </a:ext>
            </a:extLst>
          </p:cNvPr>
          <p:cNvSpPr txBox="1"/>
          <p:nvPr/>
        </p:nvSpPr>
        <p:spPr>
          <a:xfrm>
            <a:off x="3087150" y="134224"/>
            <a:ext cx="9104850"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Crear el documento “</a:t>
            </a:r>
            <a:r>
              <a:rPr lang="es-ES" sz="3600" b="1" dirty="0" err="1">
                <a:solidFill>
                  <a:srgbClr val="FF0062"/>
                </a:solidFill>
                <a:latin typeface="Ubuntu" panose="020B0504030602030204" pitchFamily="34" charset="0"/>
              </a:rPr>
              <a:t>Product</a:t>
            </a:r>
            <a:r>
              <a:rPr lang="es-ES" sz="3600" b="1" dirty="0">
                <a:solidFill>
                  <a:srgbClr val="FF0062"/>
                </a:solidFill>
                <a:latin typeface="Ubuntu" panose="020B0504030602030204" pitchFamily="34" charset="0"/>
              </a:rPr>
              <a:t> Backlog”</a:t>
            </a:r>
            <a:endParaRPr lang="es-CO" sz="3600" b="1" dirty="0">
              <a:solidFill>
                <a:srgbClr val="FF0062"/>
              </a:solidFill>
              <a:latin typeface="Ubuntu" panose="020B0504030602030204" pitchFamily="34" charset="0"/>
            </a:endParaRPr>
          </a:p>
        </p:txBody>
      </p:sp>
      <p:pic>
        <p:nvPicPr>
          <p:cNvPr id="2" name="Imagen 1">
            <a:extLst>
              <a:ext uri="{FF2B5EF4-FFF2-40B4-BE49-F238E27FC236}">
                <a16:creationId xmlns:a16="http://schemas.microsoft.com/office/drawing/2014/main" id="{40C145E2-B630-44A9-A745-8D4F0D4C766E}"/>
              </a:ext>
            </a:extLst>
          </p:cNvPr>
          <p:cNvPicPr>
            <a:picLocks noChangeAspect="1"/>
          </p:cNvPicPr>
          <p:nvPr/>
        </p:nvPicPr>
        <p:blipFill>
          <a:blip r:embed="rId3"/>
          <a:stretch>
            <a:fillRect/>
          </a:stretch>
        </p:blipFill>
        <p:spPr>
          <a:xfrm>
            <a:off x="2155971" y="881223"/>
            <a:ext cx="6696658" cy="5426730"/>
          </a:xfrm>
          <a:prstGeom prst="rect">
            <a:avLst/>
          </a:prstGeom>
        </p:spPr>
      </p:pic>
    </p:spTree>
    <p:extLst>
      <p:ext uri="{BB962C8B-B14F-4D97-AF65-F5344CB8AC3E}">
        <p14:creationId xmlns:p14="http://schemas.microsoft.com/office/powerpoint/2010/main" val="60816887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3646</TotalTime>
  <Words>695</Words>
  <Application>Microsoft Office PowerPoint</Application>
  <PresentationFormat>Panorámica</PresentationFormat>
  <Paragraphs>63</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Calibri</vt:lpstr>
      <vt:lpstr>Arial</vt:lpstr>
      <vt:lpstr>Ubuntu</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hector manuel ardila perez</cp:lastModifiedBy>
  <cp:revision>149</cp:revision>
  <dcterms:created xsi:type="dcterms:W3CDTF">2021-04-09T17:18:33Z</dcterms:created>
  <dcterms:modified xsi:type="dcterms:W3CDTF">2021-09-03T00:13:00Z</dcterms:modified>
</cp:coreProperties>
</file>